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8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5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2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0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2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0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7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9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5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3F076-73AF-4D46-AE99-CFD5CFDAA4EF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drugbank.ca/drugs/DB1116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251640" y="980640"/>
            <a:ext cx="7772040" cy="146952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6600" dirty="0">
                <a:solidFill>
                  <a:srgbClr val="000000"/>
                </a:solidFill>
                <a:ea typeface="Calibri"/>
                <a:cs typeface="Calibri"/>
              </a:rPr>
              <a:t>Antithrombin Alfa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539640" y="2925000"/>
            <a:ext cx="7003800" cy="3024000"/>
          </a:xfrm>
          <a:prstGeom prst="rect">
            <a:avLst/>
          </a:prstGeom>
        </p:spPr>
        <p:txBody>
          <a:bodyPr/>
          <a:lstStyle/>
          <a:p>
            <a:r>
              <a:rPr lang="en-US" sz="2000" dirty="0" err="1">
                <a:solidFill>
                  <a:srgbClr val="2F2B20"/>
                </a:solidFill>
                <a:latin typeface="Times New Roman"/>
              </a:rPr>
              <a:t>Drugbank</a:t>
            </a:r>
            <a:r>
              <a:rPr lang="en-US" sz="2000" dirty="0">
                <a:solidFill>
                  <a:srgbClr val="2F2B20"/>
                </a:solidFill>
                <a:latin typeface="Times New Roman"/>
              </a:rPr>
              <a:t> ID : </a:t>
            </a:r>
            <a:r>
              <a:rPr lang="en-US" sz="2000" dirty="0">
                <a:solidFill>
                  <a:srgbClr val="2F2B20"/>
                </a:solidFill>
                <a:latin typeface="Times New Roman"/>
              </a:rPr>
              <a:t>DB11166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290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395639" y="409355"/>
            <a:ext cx="8168497" cy="60143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Description</a:t>
            </a:r>
            <a:r>
              <a:rPr lang="en-US" sz="2400" dirty="0">
                <a:solidFill>
                  <a:srgbClr val="2F2B20"/>
                </a:solidFill>
                <a:latin typeface="Times New Roman"/>
              </a:rPr>
              <a:t> </a:t>
            </a:r>
            <a:r>
              <a:rPr lang="en-US" sz="2800" dirty="0">
                <a:solidFill>
                  <a:srgbClr val="2F2B20"/>
                </a:solidFill>
                <a:latin typeface="Times New Roman"/>
              </a:rPr>
              <a:t>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 (Recombinant) and plasma-derived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both contain six cysteine residues forming three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disulphide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bridges and 3-4 N-linked carbohydrate moieties. The glycosylation profile of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(Recombinant) is different from plasma-derived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which results in an increased heparin affinity. When assayed in the presence of excess of heparin the potency of the recombinant product is not different from that of plasma-derived product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>
              <a:lnSpc>
                <a:spcPct val="100000"/>
              </a:lnSpc>
            </a:pPr>
            <a:endParaRPr lang="en-US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Indication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2F2B20"/>
                </a:solidFill>
                <a:latin typeface="Times New Roman"/>
              </a:rPr>
              <a:t>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Indicated for the prevention of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peri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-operative and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peri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-partum thromboembolic events in hereditary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deficient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patient.</a:t>
            </a:r>
          </a:p>
          <a:p>
            <a:pPr>
              <a:lnSpc>
                <a:spcPct val="100000"/>
              </a:lnSpc>
            </a:pPr>
            <a:endParaRPr lang="en-US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Pharmacodynamics </a:t>
            </a:r>
            <a:r>
              <a:rPr lang="en-US" sz="2400" dirty="0">
                <a:solidFill>
                  <a:srgbClr val="2F2B20"/>
                </a:solidFill>
                <a:latin typeface="Times New Roman"/>
              </a:rPr>
              <a:t>: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Hereditary AT deficiency causes an increased risk of venous thromboembolism (VTE). During high-risk situations such as surgery or trauma or for pregnant women, during the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peripartum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period, the risk of development of VTEs as compared to the normal population in these situations is increased by a factor 10 to 506,7. In hereditary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deficient patients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ATryn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restores (normalizes) plasma AT activity levels during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peri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-operative and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peri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-partum periods.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236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18080" y="535310"/>
            <a:ext cx="8020080" cy="2603191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6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Mechanism of </a:t>
            </a: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action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: </a:t>
            </a:r>
            <a:endParaRPr dirty="0"/>
          </a:p>
          <a:p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 (AT) plays a central role in the regulation of hemostasis. AT is the principal inhibitor of thrombin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and Factor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Xa5, the serine proteases that play pivotal roles in blood coagulation. AT neutralizes the activity of thrombin and Factor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Xa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by forming a complex which is rapidly removed from the circulation. The ability of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to inhibit thrombin and Factor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Xa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can be enhanced by greater than 300 to 1000 fold when AT is bound to heparin.</a:t>
            </a:r>
            <a:endParaRPr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713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571320" y="642960"/>
            <a:ext cx="7772040" cy="5833238"/>
          </a:xfrm>
          <a:prstGeom prst="rect">
            <a:avLst/>
          </a:prstGeom>
        </p:spPr>
        <p:txBody>
          <a:bodyPr anchor="t" anchorCtr="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Brands </a:t>
            </a:r>
            <a:r>
              <a:rPr lang="en-US" b="1" dirty="0">
                <a:solidFill>
                  <a:srgbClr val="2F2B20"/>
                </a:solidFill>
                <a:latin typeface="Times New Roman"/>
              </a:rPr>
              <a:t>: </a:t>
            </a:r>
            <a:r>
              <a:rPr lang="en-US" dirty="0" err="1" smtClean="0">
                <a:solidFill>
                  <a:srgbClr val="2F2B20"/>
                </a:solidFill>
                <a:latin typeface="Times New Roman"/>
              </a:rPr>
              <a:t>Atryn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Company : </a:t>
            </a:r>
            <a:r>
              <a:rPr lang="en-US" dirty="0" err="1" smtClean="0">
                <a:solidFill>
                  <a:srgbClr val="2F2B20"/>
                </a:solidFill>
                <a:latin typeface="Times New Roman"/>
              </a:rPr>
              <a:t>Gtc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 </a:t>
            </a:r>
            <a:r>
              <a:rPr lang="en-US" dirty="0" err="1" smtClean="0">
                <a:solidFill>
                  <a:srgbClr val="2F2B20"/>
                </a:solidFill>
                <a:latin typeface="Times New Roman"/>
              </a:rPr>
              <a:t>Biotherapeutics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Description :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ATryn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is a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nanofiltered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sterile, terminally heat treated, lyophilized dosage form. Antithrombin (Recombinant), active ingredient of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ATryn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is a recombinant human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It is a 432 amino acid glycoprotein with a molecular weight of approximately 57,215 Daltons. The molecular formula is: C2191H3457N583O656S18. Antithrombin (Recombinant) is produced by recombinant DNA technology using genetically engineered goats into which the DNA coding sequence for human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has been introduced along with a mammary gland specific DNA sequence, which directs the expression of the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into the milk. The goats in which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(Recombinant) is produced are USDA certified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scrapie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-free, and controlled for specific pathogens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Used 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for/Prescribed for : </a:t>
            </a:r>
            <a:r>
              <a:rPr lang="en-US" dirty="0">
                <a:solidFill>
                  <a:srgbClr val="DD0806"/>
                </a:solidFill>
                <a:ea typeface="Calibri"/>
                <a:cs typeface="Calibri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It is indicated for the prevention of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peri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-operative and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peri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-partum thromboembolic events in hereditary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antithrombin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deficient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patients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Formulation 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: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1750 [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iU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]/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 injection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Form 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: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lyophilized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powder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for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solution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Route 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of administration : 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intravenous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909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28759" y="283400"/>
            <a:ext cx="8156367" cy="6229374"/>
          </a:xfrm>
          <a:prstGeom prst="rect">
            <a:avLst/>
          </a:prstGeom>
        </p:spPr>
        <p:txBody>
          <a:bodyPr anchor="t" anchorCtr="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2F2B20"/>
                </a:solidFill>
                <a:latin typeface="Times New Roman"/>
              </a:rPr>
              <a:t>
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Side effects : 
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Hemorrhage (intra-abdominal,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hemarthrosis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and post procedural)</a:t>
            </a:r>
            <a:r>
              <a:rPr lang="en-US" dirty="0">
                <a:solidFill>
                  <a:srgbClr val="2F2B20"/>
                </a:solidFill>
                <a:latin typeface="Times New Roman"/>
              </a:rPr>
              <a:t>
</a:t>
            </a:r>
            <a:r>
              <a:rPr lang="en-US" b="1" dirty="0">
                <a:solidFill>
                  <a:srgbClr val="2F2B20"/>
                </a:solidFill>
                <a:latin typeface="Times New Roman"/>
              </a:rPr>
              <a:t>
</a:t>
            </a:r>
            <a:r>
              <a:rPr lang="en-US" sz="4800" dirty="0">
                <a:solidFill>
                  <a:srgbClr val="2F2B20"/>
                </a:solidFill>
                <a:latin typeface="Times New Roman"/>
              </a:rPr>
              <a:t>
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407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357120" y="2428919"/>
            <a:ext cx="7619760" cy="218943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References</a:t>
            </a:r>
            <a:r>
              <a:rPr lang="en-US" sz="2400" dirty="0">
                <a:solidFill>
                  <a:srgbClr val="2F2B20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2F2B20"/>
                </a:solidFill>
                <a:latin typeface="Times New Roman"/>
              </a:rPr>
              <a:t>
</a:t>
            </a:r>
            <a:r>
              <a:rPr lang="en-US" dirty="0">
                <a:solidFill>
                  <a:srgbClr val="2F2B20"/>
                </a:solidFill>
                <a:latin typeface="Times New Roman"/>
                <a:hlinkClick r:id="rId2"/>
              </a:rPr>
              <a:t>http://www.drugbank.ca/drugs/</a:t>
            </a:r>
            <a:r>
              <a:rPr lang="en-US" dirty="0" smtClean="0">
                <a:solidFill>
                  <a:srgbClr val="2F2B20"/>
                </a:solidFill>
                <a:latin typeface="Times New Roman"/>
                <a:hlinkClick r:id="rId2"/>
              </a:rPr>
              <a:t>DB11166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 </a:t>
            </a:r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173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462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IMTECH GPRS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 Anjuman</dc:creator>
  <cp:lastModifiedBy>Reviewer Anjuman</cp:lastModifiedBy>
  <cp:revision>26</cp:revision>
  <dcterms:created xsi:type="dcterms:W3CDTF">2016-09-19T09:29:28Z</dcterms:created>
  <dcterms:modified xsi:type="dcterms:W3CDTF">2016-09-21T06:58:03Z</dcterms:modified>
</cp:coreProperties>
</file>